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317" r:id="rId3"/>
    <p:sldId id="293" r:id="rId4"/>
    <p:sldId id="294" r:id="rId5"/>
    <p:sldId id="297" r:id="rId6"/>
    <p:sldId id="298" r:id="rId7"/>
    <p:sldId id="299" r:id="rId8"/>
    <p:sldId id="300" r:id="rId9"/>
    <p:sldId id="301" r:id="rId10"/>
    <p:sldId id="302" r:id="rId11"/>
    <p:sldId id="305" r:id="rId12"/>
    <p:sldId id="316" r:id="rId13"/>
    <p:sldId id="30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some candidate keys? Which one would you pick to be the primary key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(</a:t>
            </a:r>
            <a:r>
              <a:rPr lang="en-US" sz="2400" err="1"/>
              <a:t>CustomerID,CustomerSSN</a:t>
            </a:r>
            <a:r>
              <a:rPr lang="en-US" sz="2400"/>
              <a:t>, </a:t>
            </a:r>
            <a:r>
              <a:rPr lang="en-US" sz="2400" err="1"/>
              <a:t>CustomerFirstName</a:t>
            </a:r>
            <a:r>
              <a:rPr lang="en-US" sz="2400"/>
              <a:t>, </a:t>
            </a:r>
            <a:r>
              <a:rPr lang="en-US" sz="2400" err="1"/>
              <a:t>CustomerLastName,CustomerEmail</a:t>
            </a:r>
            <a:r>
              <a:rPr lang="en-US" sz="2400"/>
              <a:t>, </a:t>
            </a:r>
            <a:r>
              <a:rPr lang="en-US" sz="2400" err="1"/>
              <a:t>CustomerStartDate,CustomerZip</a:t>
            </a:r>
            <a:r>
              <a:rPr lang="en-US" sz="2400"/>
              <a:t>)</a:t>
            </a:r>
            <a:r>
              <a:rPr lang="en-US" b="1"/>
              <a:t>Assumption: There are no customers who have same lastname and start date in a particular zip code </a:t>
            </a:r>
          </a:p>
          <a:p>
            <a:r>
              <a:rPr lang="en-US"/>
              <a:t>Recall, a canindate key is the set of keys that are eligible to be the primary key so the following would be canindate keys</a:t>
            </a:r>
          </a:p>
          <a:p>
            <a:r>
              <a:rPr lang="en-US"/>
              <a:t>1. CustomerID</a:t>
            </a:r>
          </a:p>
          <a:p>
            <a:r>
              <a:rPr lang="en-US"/>
              <a:t>2. CustomerSSN</a:t>
            </a:r>
          </a:p>
          <a:p>
            <a:r>
              <a:rPr lang="en-US"/>
              <a:t>3. Customerlastname, CustomerStartDate and Customerzip together would be a canindate key based on the assumption provided </a:t>
            </a:r>
          </a:p>
          <a:p>
            <a:pPr marL="0" indent="0">
              <a:buNone/>
            </a:pPr>
            <a:r>
              <a:rPr lang="en-US" u="sng"/>
              <a:t>We will pick CustomerID to be the primary key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66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Composite keys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6233" y="1737360"/>
            <a:ext cx="10058400" cy="402336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/>
              <a:t>A key that is composed of more than one attribute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/>
              <a:t>In the example of the employee </a:t>
            </a:r>
          </a:p>
          <a:p>
            <a:r>
              <a:rPr lang="en-US" sz="2400"/>
              <a:t>Employee(</a:t>
            </a:r>
            <a:r>
              <a:rPr lang="en-US" sz="2400" err="1"/>
              <a:t>EmployeeNumber</a:t>
            </a:r>
            <a:r>
              <a:rPr lang="en-US" sz="2400"/>
              <a:t>, SSN, </a:t>
            </a:r>
            <a:r>
              <a:rPr lang="en-US" sz="2400" err="1"/>
              <a:t>FirstName</a:t>
            </a:r>
            <a:r>
              <a:rPr lang="en-US" sz="2400"/>
              <a:t>, </a:t>
            </a:r>
            <a:r>
              <a:rPr lang="en-US" sz="2400" err="1"/>
              <a:t>LastName</a:t>
            </a:r>
            <a:r>
              <a:rPr lang="en-US" sz="2400"/>
              <a:t>, Department, Email, </a:t>
            </a:r>
            <a:r>
              <a:rPr lang="en-US" sz="2400" err="1"/>
              <a:t>PhoneExtension</a:t>
            </a:r>
            <a:r>
              <a:rPr lang="en-US" sz="2400"/>
              <a:t>)</a:t>
            </a:r>
          </a:p>
          <a:p>
            <a:r>
              <a:rPr lang="en-US" sz="2400" b="1" u="sng"/>
              <a:t>Assumption: </a:t>
            </a:r>
            <a:r>
              <a:rPr lang="en-US" sz="2400"/>
              <a:t>There are no two employees with the same </a:t>
            </a:r>
            <a:r>
              <a:rPr lang="en-US" sz="2400" err="1"/>
              <a:t>lastname</a:t>
            </a:r>
            <a:r>
              <a:rPr lang="en-US" sz="2400"/>
              <a:t> and phone extension number </a:t>
            </a:r>
          </a:p>
          <a:p>
            <a:r>
              <a:rPr lang="en-US" sz="2400"/>
              <a:t>Candidate keys include : </a:t>
            </a:r>
          </a:p>
          <a:p>
            <a:r>
              <a:rPr lang="en-US" sz="2400" err="1"/>
              <a:t>EmployeeNumber</a:t>
            </a:r>
            <a:endParaRPr lang="en-US" sz="2400"/>
          </a:p>
          <a:p>
            <a:r>
              <a:rPr lang="en-US" sz="2400"/>
              <a:t>SSN</a:t>
            </a:r>
          </a:p>
          <a:p>
            <a:r>
              <a:rPr lang="en-US" sz="2400"/>
              <a:t>LastName and </a:t>
            </a:r>
            <a:r>
              <a:rPr lang="en-US" sz="2400" err="1"/>
              <a:t>PhoneExtension</a:t>
            </a:r>
            <a:endParaRPr lang="en-US" sz="2400"/>
          </a:p>
          <a:p>
            <a:pPr>
              <a:buFont typeface="Wingdings" panose="05000000000000000000" pitchFamily="2" charset="2"/>
              <a:buChar char="q"/>
            </a:pPr>
            <a:endParaRPr lang="en-US" sz="2400"/>
          </a:p>
        </p:txBody>
      </p:sp>
      <p:sp>
        <p:nvSpPr>
          <p:cNvPr id="4" name="Down Arrow 3"/>
          <p:cNvSpPr/>
          <p:nvPr/>
        </p:nvSpPr>
        <p:spPr>
          <a:xfrm rot="4428699">
            <a:off x="5232489" y="4458662"/>
            <a:ext cx="859240" cy="16269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29891" y="4711200"/>
            <a:ext cx="2850776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This is an example of a composite key, since the keys include more than one attribute or </a:t>
            </a:r>
            <a:r>
              <a:rPr lang="en-US" err="1"/>
              <a:t>feild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80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/>
              <a:t>Lets look at the table below- Can </a:t>
            </a:r>
            <a:r>
              <a:rPr lang="en-US" err="1"/>
              <a:t>ProjectID</a:t>
            </a:r>
            <a:r>
              <a:rPr lang="en-US"/>
              <a:t> be a unique key?  Can Assignment be a unique key? Can two fields combined together make each record unique?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Assumption: Each project does not have repeating assignment values </a:t>
            </a:r>
          </a:p>
          <a:p>
            <a:pPr>
              <a:buFont typeface="Wingdings" panose="05000000000000000000" pitchFamily="2" charset="2"/>
              <a:buChar char="q"/>
            </a:pP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588" y="3222557"/>
            <a:ext cx="8180600" cy="227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57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Composite Key Example- Which fields can we combine to form a key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092" y="2640105"/>
            <a:ext cx="10058400" cy="29497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B0CF38-B281-4A64-88F0-E0C97AE75FB3}"/>
              </a:ext>
            </a:extLst>
          </p:cNvPr>
          <p:cNvSpPr txBox="1"/>
          <p:nvPr/>
        </p:nvSpPr>
        <p:spPr>
          <a:xfrm>
            <a:off x="1613647" y="1887036"/>
            <a:ext cx="4697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Assumption or business rule- Each patient can have only one type of prescription type </a:t>
            </a:r>
          </a:p>
          <a:p>
            <a:r>
              <a:rPr lang="en-US"/>
              <a:t>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525B9D-9C2B-46FE-9039-6ECC7C7422E5}"/>
              </a:ext>
            </a:extLst>
          </p:cNvPr>
          <p:cNvSpPr txBox="1"/>
          <p:nvPr/>
        </p:nvSpPr>
        <p:spPr>
          <a:xfrm>
            <a:off x="1613647" y="5419638"/>
            <a:ext cx="4697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We can combine patientID and prescription type to form a composite key</a:t>
            </a:r>
          </a:p>
        </p:txBody>
      </p:sp>
    </p:spTree>
    <p:extLst>
      <p:ext uri="{BB962C8B-B14F-4D97-AF65-F5344CB8AC3E}">
        <p14:creationId xmlns:p14="http://schemas.microsoft.com/office/powerpoint/2010/main" val="732565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90D30-DE17-4F44-B41A-5C8E973CB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Covered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F830A-5E58-4E38-BA7C-1319683AE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Database Keys</a:t>
            </a:r>
          </a:p>
          <a:p>
            <a:pPr lvl="1"/>
            <a:r>
              <a:rPr lang="en-US"/>
              <a:t>Candidate Keys</a:t>
            </a:r>
          </a:p>
          <a:p>
            <a:pPr lvl="1"/>
            <a:r>
              <a:rPr lang="en-US"/>
              <a:t>Primary Keys</a:t>
            </a:r>
          </a:p>
          <a:p>
            <a:pPr lvl="1"/>
            <a:r>
              <a:rPr lang="en-US"/>
              <a:t>Composite Keys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67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Database Keys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/>
              <a:t>Helps to ensure that each row in a database table is </a:t>
            </a:r>
            <a:r>
              <a:rPr lang="en-US" u="sng"/>
              <a:t>uniquely identified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The key can </a:t>
            </a:r>
            <a:r>
              <a:rPr lang="en-US" u="sng"/>
              <a:t>be a single field or a group of field together </a:t>
            </a:r>
            <a:r>
              <a:rPr lang="en-US"/>
              <a:t>that can be used to identify records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Keys can be unique or non-unique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u="sng"/>
              <a:t>We mostly focus on unique keys that are  fields or a group of fields that cannot repeat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Some keys are utilized to establish relationships between tables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They help to ensure the integrity of data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The role of a key is based on the </a:t>
            </a:r>
            <a:r>
              <a:rPr lang="en-US" b="1" i="1"/>
              <a:t>mathematical set concept of determination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For Example R determines Z, so if you know the value of R, you know the value of Z as well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0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Are the following unique or non unique keys?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err="1"/>
              <a:t>LastName</a:t>
            </a:r>
            <a:r>
              <a:rPr lang="en-US"/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Department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err="1"/>
              <a:t>StudentId</a:t>
            </a:r>
            <a:r>
              <a:rPr lang="en-US"/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Date of Birth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SSN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18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Candidate Key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The set of all keys in a table that are eligible to become unique keys </a:t>
            </a:r>
          </a:p>
          <a:p>
            <a:pPr marL="0" indent="0">
              <a:buNone/>
            </a:pPr>
            <a:r>
              <a:rPr lang="en-US"/>
              <a:t>Let us take an example of a student </a:t>
            </a:r>
            <a:r>
              <a:rPr lang="en-US" err="1"/>
              <a:t>tab;e</a:t>
            </a:r>
            <a:r>
              <a:rPr lang="en-US"/>
              <a:t> below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STUDENT(</a:t>
            </a:r>
            <a:r>
              <a:rPr lang="en-US" err="1"/>
              <a:t>StudentId</a:t>
            </a:r>
            <a:r>
              <a:rPr lang="en-US"/>
              <a:t>, SSN, DOB, Address, Email, Telephone, </a:t>
            </a:r>
            <a:r>
              <a:rPr lang="en-US" err="1"/>
              <a:t>TaxID</a:t>
            </a:r>
            <a:r>
              <a:rPr lang="en-US"/>
              <a:t>)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Which set of fields are eligible to form a unique key?</a:t>
            </a:r>
          </a:p>
          <a:p>
            <a:pPr marL="0" indent="0">
              <a:buNone/>
            </a:pPr>
            <a:r>
              <a:rPr lang="en-US"/>
              <a:t>	</a:t>
            </a:r>
            <a:r>
              <a:rPr lang="en-US" err="1"/>
              <a:t>StudentID</a:t>
            </a:r>
            <a:endParaRPr lang="en-US"/>
          </a:p>
          <a:p>
            <a:pPr marL="0" indent="0">
              <a:buNone/>
            </a:pPr>
            <a:r>
              <a:rPr lang="en-US"/>
              <a:t>	SSN</a:t>
            </a:r>
          </a:p>
          <a:p>
            <a:pPr marL="0" indent="0">
              <a:buNone/>
            </a:pPr>
            <a:r>
              <a:rPr lang="en-US"/>
              <a:t>	</a:t>
            </a:r>
            <a:r>
              <a:rPr lang="en-US" err="1"/>
              <a:t>TaxID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89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Example- Employee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Employee(EmployeeNumber, SSN, </a:t>
            </a:r>
            <a:r>
              <a:rPr lang="en-US" err="1"/>
              <a:t>FirstName</a:t>
            </a:r>
            <a:r>
              <a:rPr lang="en-US"/>
              <a:t>, LastName, Department, Email, </a:t>
            </a:r>
            <a:r>
              <a:rPr lang="en-US" err="1"/>
              <a:t>PhoneExtension</a:t>
            </a:r>
            <a:r>
              <a:rPr lang="en-US"/>
              <a:t>)</a:t>
            </a:r>
          </a:p>
          <a:p>
            <a:r>
              <a:rPr lang="en-US" b="1" u="sng"/>
              <a:t>Assumption/Business Rules : </a:t>
            </a:r>
            <a:r>
              <a:rPr lang="en-US"/>
              <a:t>There are no two employees with the same </a:t>
            </a:r>
            <a:r>
              <a:rPr lang="en-US" err="1"/>
              <a:t>lastname</a:t>
            </a:r>
            <a:r>
              <a:rPr lang="en-US"/>
              <a:t> and phone extension number 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What are some possible unique combinations of key or candidate keys?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54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Candidate Keys - Employee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/>
              <a:t>We have three possible candiadate keys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EmployeeNumber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SSN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LastName and </a:t>
            </a:r>
            <a:r>
              <a:rPr lang="en-US" err="1"/>
              <a:t>PhoneExtension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93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Primary Key (PK)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/>
              <a:t>The candidate key that is selected to represent all records uniquely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So let us revisit the example of the STUDENT table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STUDENT(</a:t>
            </a:r>
            <a:r>
              <a:rPr lang="en-US" err="1"/>
              <a:t>StudentId</a:t>
            </a:r>
            <a:r>
              <a:rPr lang="en-US"/>
              <a:t>, SSN, DOB, Address, Email, Telephone, </a:t>
            </a:r>
            <a:r>
              <a:rPr lang="en-US" err="1"/>
              <a:t>TaxID</a:t>
            </a:r>
            <a:r>
              <a:rPr lang="en-US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Although,  </a:t>
            </a:r>
            <a:r>
              <a:rPr lang="en-US" err="1"/>
              <a:t>StudentID</a:t>
            </a:r>
            <a:r>
              <a:rPr lang="en-US"/>
              <a:t>, SSN, </a:t>
            </a:r>
            <a:r>
              <a:rPr lang="en-US" err="1"/>
              <a:t>TaxID</a:t>
            </a:r>
            <a:r>
              <a:rPr lang="en-US"/>
              <a:t>, all qualify as unique keys, we pick </a:t>
            </a:r>
            <a:r>
              <a:rPr lang="en-US" err="1"/>
              <a:t>StudentId</a:t>
            </a:r>
            <a:r>
              <a:rPr lang="en-US"/>
              <a:t> as the key and it is called the primary key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PK Best to </a:t>
            </a:r>
            <a:r>
              <a:rPr lang="en-US" b="1"/>
              <a:t>be short and numeric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Consider privacy and security in selecting the primary key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Sometimes any one column in a table will not meet these requirements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5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Employee(EmployeeNumber, SSN, </a:t>
            </a:r>
            <a:r>
              <a:rPr lang="en-US" err="1"/>
              <a:t>FirstName</a:t>
            </a:r>
            <a:r>
              <a:rPr lang="en-US"/>
              <a:t>, LastName, Department, Email, Phone)</a:t>
            </a:r>
          </a:p>
          <a:p>
            <a:r>
              <a:rPr lang="en-US"/>
              <a:t>We choose EmployeeNumber to be the primary key. In the relational representation, we underline the primary key</a:t>
            </a:r>
          </a:p>
          <a:p>
            <a:r>
              <a:rPr lang="en-US"/>
              <a:t>Employee(</a:t>
            </a:r>
            <a:r>
              <a:rPr lang="en-US" u="sng"/>
              <a:t>EmployeeNumber</a:t>
            </a:r>
            <a:r>
              <a:rPr lang="en-US"/>
              <a:t>, SSN, </a:t>
            </a:r>
            <a:r>
              <a:rPr lang="en-US" err="1"/>
              <a:t>FirstName</a:t>
            </a:r>
            <a:r>
              <a:rPr lang="en-US"/>
              <a:t>, LastName, Department, Email, Phone)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1940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6381</TotalTime>
  <Words>682</Words>
  <Application>Microsoft Office PowerPoint</Application>
  <PresentationFormat>Widescreen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Calibri Light</vt:lpstr>
      <vt:lpstr>Wingdings</vt:lpstr>
      <vt:lpstr>Retrospect</vt:lpstr>
      <vt:lpstr>ITEC 3200</vt:lpstr>
      <vt:lpstr>Topic Covered </vt:lpstr>
      <vt:lpstr>Database Keys</vt:lpstr>
      <vt:lpstr>Are the following unique or non unique keys?</vt:lpstr>
      <vt:lpstr>Candidate Key</vt:lpstr>
      <vt:lpstr>Example- Employee </vt:lpstr>
      <vt:lpstr>Candidate Keys - Employee</vt:lpstr>
      <vt:lpstr>Primary Key (PK)</vt:lpstr>
      <vt:lpstr>Example </vt:lpstr>
      <vt:lpstr>What are some candidate keys? Which one would you pick to be the primary key</vt:lpstr>
      <vt:lpstr>Composite keys </vt:lpstr>
      <vt:lpstr>Example</vt:lpstr>
      <vt:lpstr>Composite Key Example- Which fields can we combine to form a key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142</cp:revision>
  <dcterms:created xsi:type="dcterms:W3CDTF">2019-08-15T15:00:50Z</dcterms:created>
  <dcterms:modified xsi:type="dcterms:W3CDTF">2020-07-30T02:32:52Z</dcterms:modified>
</cp:coreProperties>
</file>